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60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encovský Filip" initials="VF" lastIdx="2" clrIdx="0">
    <p:extLst>
      <p:ext uri="{19B8F6BF-5375-455C-9EA6-DF929625EA0E}">
        <p15:presenceInfo xmlns:p15="http://schemas.microsoft.com/office/powerpoint/2012/main" userId="S-1-5-21-2608221213-2629703840-654687152-1323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6E8E"/>
    <a:srgbClr val="0065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8" autoAdjust="0"/>
    <p:restoredTop sz="94660"/>
  </p:normalViewPr>
  <p:slideViewPr>
    <p:cSldViewPr snapToGrid="0">
      <p:cViewPr varScale="1">
        <p:scale>
          <a:sx n="74" d="100"/>
          <a:sy n="74" d="100"/>
        </p:scale>
        <p:origin x="11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083FA-60FD-4EE8-9177-F6C6371B3BD8}" type="datetimeFigureOut">
              <a:rPr lang="cs-CZ" smtClean="0"/>
              <a:t>23.6.2015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8BA229-C340-4177-AA3B-ECF3FF6423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213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"/>
          <p:cNvSpPr>
            <a:spLocks noGrp="1"/>
          </p:cNvSpPr>
          <p:nvPr>
            <p:ph type="ctrTitle"/>
          </p:nvPr>
        </p:nvSpPr>
        <p:spPr>
          <a:xfrm>
            <a:off x="685800" y="2862336"/>
            <a:ext cx="7772400" cy="908884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cs-CZ" b="1" dirty="0">
                <a:solidFill>
                  <a:srgbClr val="00658F"/>
                </a:solidFill>
                <a:cs typeface="Arial" panose="020B0604020202020204" pitchFamily="34" charset="0"/>
              </a:rPr>
              <a:t>Projekt </a:t>
            </a:r>
            <a:r>
              <a:rPr lang="cs-CZ" b="1" dirty="0" smtClean="0">
                <a:solidFill>
                  <a:srgbClr val="00658F"/>
                </a:solidFill>
                <a:cs typeface="Arial" panose="020B0604020202020204" pitchFamily="34" charset="0"/>
              </a:rPr>
              <a:t>Pospolu</a:t>
            </a:r>
            <a:endParaRPr lang="cs-CZ" b="1" dirty="0">
              <a:solidFill>
                <a:srgbClr val="00658F"/>
              </a:solidFill>
              <a:cs typeface="Arial" panose="020B0604020202020204" pitchFamily="34" charset="0"/>
            </a:endParaRPr>
          </a:p>
        </p:txBody>
      </p:sp>
      <p:sp>
        <p:nvSpPr>
          <p:cNvPr id="1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1143000" y="3771220"/>
            <a:ext cx="6858000" cy="113098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cs-CZ" dirty="0" smtClean="0"/>
              <a:t>Prezentace </a:t>
            </a:r>
            <a:r>
              <a:rPr lang="cs-CZ" dirty="0" err="1" smtClean="0"/>
              <a:t>xx.xx</a:t>
            </a:r>
            <a:r>
              <a:rPr lang="cs-CZ" dirty="0" smtClean="0"/>
              <a:t>. 2015</a:t>
            </a:r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069" y="5791200"/>
            <a:ext cx="4289517" cy="937339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0" y="1501753"/>
            <a:ext cx="1081700" cy="827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9802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628650" y="1540933"/>
            <a:ext cx="7886700" cy="1080000"/>
          </a:xfrm>
          <a:prstGeom prst="rect">
            <a:avLst/>
          </a:prstGeom>
        </p:spPr>
        <p:txBody>
          <a:bodyPr anchor="ctr"/>
          <a:lstStyle/>
          <a:p>
            <a:pPr algn="ctr"/>
            <a:endParaRPr lang="cs-CZ" dirty="0"/>
          </a:p>
        </p:txBody>
      </p:sp>
      <p:sp>
        <p:nvSpPr>
          <p:cNvPr id="8" name="Zástupný symbol pro obsah 2"/>
          <p:cNvSpPr>
            <a:spLocks noGrp="1"/>
          </p:cNvSpPr>
          <p:nvPr>
            <p:ph idx="1"/>
          </p:nvPr>
        </p:nvSpPr>
        <p:spPr>
          <a:xfrm>
            <a:off x="628650" y="2826327"/>
            <a:ext cx="7886700" cy="3350636"/>
          </a:xfrm>
          <a:prstGeom prst="rect">
            <a:avLst/>
          </a:prstGeom>
        </p:spPr>
        <p:txBody>
          <a:bodyPr/>
          <a:lstStyle/>
          <a:p>
            <a:endParaRPr lang="cs-CZ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045AF0D-9E12-4867-B1A9-0E18462EF713}" type="datetime1">
              <a:rPr lang="cs-CZ" smtClean="0"/>
              <a:t>23.6.2015</a:t>
            </a:fld>
            <a:endParaRPr lang="cs-CZ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204F1AB-3708-47F2-BBB9-C37CB015C2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872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045AF0D-9E12-4867-B1A9-0E18462EF713}" type="datetime1">
              <a:rPr lang="cs-CZ" smtClean="0"/>
              <a:t>23.6.2015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204F1AB-3708-47F2-BBB9-C37CB015C2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2332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480373"/>
            <a:ext cx="7886700" cy="1080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650067"/>
            <a:ext cx="3886200" cy="352689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2650067"/>
            <a:ext cx="3886200" cy="352689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FD1B11B7-E832-463E-B14A-0B22F4A21EC4}" type="datetime1">
              <a:rPr lang="cs-CZ" smtClean="0"/>
              <a:t>23.6.2015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204F1AB-3708-47F2-BBB9-C37CB015C2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55309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342229"/>
            <a:ext cx="7886700" cy="1325563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2658266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3482179"/>
            <a:ext cx="3868340" cy="27074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2658266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482179"/>
            <a:ext cx="3887391" cy="27074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B514DB7-0643-412D-882E-1AF51FF6650D}" type="datetime1">
              <a:rPr lang="cs-CZ" smtClean="0"/>
              <a:t>23.6.2015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204F1AB-3708-47F2-BBB9-C37CB015C2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84311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398059"/>
            <a:ext cx="7886700" cy="1325563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AF97EFF0-A21E-464A-AEC8-D76F39DE775A}" type="datetime1">
              <a:rPr lang="cs-CZ" smtClean="0"/>
              <a:t>23.6.2015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204F1AB-3708-47F2-BBB9-C37CB015C2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3252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705261E1-D705-47F1-95B5-3C0FDC75F3CC}" type="datetime1">
              <a:rPr lang="cs-CZ" smtClean="0"/>
              <a:t>23.6.2015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204F1AB-3708-47F2-BBB9-C37CB015C2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6110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557866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1557866"/>
            <a:ext cx="4629150" cy="430318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3158066"/>
            <a:ext cx="2949178" cy="27109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A867E6BD-4620-43FD-A62B-65CCA96243AB}" type="datetime1">
              <a:rPr lang="cs-CZ" smtClean="0"/>
              <a:t>23.6.2015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204F1AB-3708-47F2-BBB9-C37CB015C2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5413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5494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1549400"/>
            <a:ext cx="4629150" cy="431165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3149600"/>
            <a:ext cx="2949178" cy="27193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9D7B555-C1CB-4DF4-8EBA-FDA590012D1B}" type="datetime1">
              <a:rPr lang="cs-CZ" smtClean="0"/>
              <a:t>23.6.2015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204F1AB-3708-47F2-BBB9-C37CB015C2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3985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355726"/>
            <a:ext cx="7886700" cy="989541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345268"/>
            <a:ext cx="7886700" cy="383169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E663A05A-86A4-4BB6-94B8-C82FB9D8423B}" type="datetime1">
              <a:rPr lang="cs-CZ" smtClean="0"/>
              <a:t>23.6.2015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204F1AB-3708-47F2-BBB9-C37CB015C2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6064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1566333"/>
            <a:ext cx="1971675" cy="4610630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566333"/>
            <a:ext cx="5800725" cy="461063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2EFE4162-18E6-44CE-BB97-FBCC82BB85C2}" type="datetime1">
              <a:rPr lang="cs-CZ" smtClean="0"/>
              <a:t>23.6.2015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204F1AB-3708-47F2-BBB9-C37CB015C2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81824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64624-D304-4C12-8D26-1A30CFEEDE6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2064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62"/>
            <a:ext cx="9144000" cy="1333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685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658F"/>
                </a:solidFill>
                <a:cs typeface="Arial" panose="020B0604020202020204" pitchFamily="34" charset="0"/>
              </a:rPr>
              <a:t>Projekt </a:t>
            </a:r>
            <a:r>
              <a:rPr lang="cs-CZ" b="1" dirty="0" smtClean="0">
                <a:solidFill>
                  <a:srgbClr val="00658F"/>
                </a:solidFill>
                <a:cs typeface="Arial" panose="020B0604020202020204" pitchFamily="34" charset="0"/>
              </a:rPr>
              <a:t>Pospolu</a:t>
            </a:r>
            <a:endParaRPr lang="cs-CZ" b="1" dirty="0">
              <a:solidFill>
                <a:srgbClr val="00658F"/>
              </a:solidFill>
              <a:cs typeface="Arial" panose="020B0604020202020204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069" y="5791200"/>
            <a:ext cx="4289517" cy="937339"/>
          </a:xfrm>
          <a:prstGeom prst="rect">
            <a:avLst/>
          </a:prstGeom>
        </p:spPr>
      </p:pic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1143000" y="3865725"/>
            <a:ext cx="6858000" cy="1130980"/>
          </a:xfrm>
        </p:spPr>
        <p:txBody>
          <a:bodyPr/>
          <a:lstStyle/>
          <a:p>
            <a:endParaRPr lang="cs-CZ" altLang="cs-CZ" sz="2400" b="1" dirty="0" smtClean="0"/>
          </a:p>
          <a:p>
            <a:r>
              <a:rPr lang="cs-CZ" altLang="cs-CZ" sz="2400" dirty="0" smtClean="0"/>
              <a:t>obor </a:t>
            </a:r>
            <a:r>
              <a:rPr lang="cs-CZ" altLang="cs-CZ" sz="2400" dirty="0"/>
              <a:t>36-47-M/01 Stavebnictví</a:t>
            </a:r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43000" y="5158944"/>
            <a:ext cx="685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i="1" dirty="0" smtClean="0"/>
              <a:t>Autorem </a:t>
            </a:r>
            <a:r>
              <a:rPr lang="cs-CZ" sz="1400" i="1" dirty="0"/>
              <a:t>materiálu a všech jeho částí, není-li uvedeno jinak, je </a:t>
            </a:r>
            <a:r>
              <a:rPr lang="cs-CZ" altLang="cs-CZ" sz="1400" i="1" dirty="0"/>
              <a:t>Ing. Alena Kračmarová, </a:t>
            </a:r>
            <a:r>
              <a:rPr lang="cs-CZ" altLang="cs-CZ" sz="1400" i="1" dirty="0" smtClean="0"/>
              <a:t>CSc</a:t>
            </a:r>
            <a:r>
              <a:rPr lang="cs-CZ" sz="1400" i="1" dirty="0" smtClean="0"/>
              <a:t>.</a:t>
            </a:r>
            <a:endParaRPr lang="cs-CZ" sz="1400" i="1" dirty="0"/>
          </a:p>
        </p:txBody>
      </p:sp>
    </p:spTree>
    <p:extLst>
      <p:ext uri="{BB962C8B-B14F-4D97-AF65-F5344CB8AC3E}">
        <p14:creationId xmlns:p14="http://schemas.microsoft.com/office/powerpoint/2010/main" val="186655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ovéPole 1"/>
          <p:cNvSpPr txBox="1">
            <a:spLocks noChangeArrowheads="1"/>
          </p:cNvSpPr>
          <p:nvPr/>
        </p:nvSpPr>
        <p:spPr bwMode="auto">
          <a:xfrm>
            <a:off x="468313" y="1509869"/>
            <a:ext cx="84963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dirty="0"/>
              <a:t>ROZDĚLENÍ KOVOVÝCH SPOJOVACÍCH PROSTŘEDKŮ:</a:t>
            </a:r>
          </a:p>
        </p:txBody>
      </p:sp>
      <p:sp>
        <p:nvSpPr>
          <p:cNvPr id="4099" name="TextovéPole 1"/>
          <p:cNvSpPr txBox="1">
            <a:spLocks noChangeArrowheads="1"/>
          </p:cNvSpPr>
          <p:nvPr/>
        </p:nvSpPr>
        <p:spPr bwMode="auto">
          <a:xfrm>
            <a:off x="468313" y="2231288"/>
            <a:ext cx="806450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/>
              <a:t>1) Kolíkový typ spojovacího prostředku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/>
              <a:t>	Hřebíky</a:t>
            </a:r>
            <a:br>
              <a:rPr lang="cs-CZ" altLang="cs-CZ" sz="2000" dirty="0"/>
            </a:br>
            <a:r>
              <a:rPr lang="cs-CZ" altLang="cs-CZ" sz="2000" dirty="0"/>
              <a:t>	Svorníky</a:t>
            </a:r>
            <a:br>
              <a:rPr lang="cs-CZ" altLang="cs-CZ" sz="2000" dirty="0"/>
            </a:br>
            <a:r>
              <a:rPr lang="cs-CZ" altLang="cs-CZ" sz="2000" dirty="0"/>
              <a:t>	Vruty</a:t>
            </a:r>
            <a:br>
              <a:rPr lang="cs-CZ" altLang="cs-CZ" sz="2000" dirty="0"/>
            </a:br>
            <a:r>
              <a:rPr lang="cs-CZ" altLang="cs-CZ" sz="2000" dirty="0"/>
              <a:t>	Kolíky</a:t>
            </a:r>
            <a:br>
              <a:rPr lang="cs-CZ" altLang="cs-CZ" sz="2000" dirty="0"/>
            </a:br>
            <a:r>
              <a:rPr lang="cs-CZ" altLang="cs-CZ" sz="2000" dirty="0"/>
              <a:t>	</a:t>
            </a:r>
            <a:r>
              <a:rPr lang="cs-CZ" altLang="cs-CZ" sz="2000" dirty="0" smtClean="0"/>
              <a:t>Sponky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/>
              <a:t>2) Hmoždíky</a:t>
            </a:r>
            <a:br>
              <a:rPr lang="cs-CZ" altLang="cs-CZ" sz="2000" dirty="0"/>
            </a:br>
            <a:r>
              <a:rPr lang="cs-CZ" altLang="cs-CZ" sz="2000" dirty="0"/>
              <a:t>	vkládané – typ </a:t>
            </a:r>
            <a:r>
              <a:rPr lang="cs-CZ" altLang="cs-CZ" sz="2000" dirty="0" err="1"/>
              <a:t>Tuschererův</a:t>
            </a:r>
            <a:r>
              <a:rPr lang="cs-CZ" altLang="cs-CZ" sz="2000" dirty="0"/>
              <a:t> kroužek</a:t>
            </a:r>
            <a:br>
              <a:rPr lang="cs-CZ" altLang="cs-CZ" sz="2000" dirty="0"/>
            </a:br>
            <a:r>
              <a:rPr lang="cs-CZ" altLang="cs-CZ" sz="2000" dirty="0"/>
              <a:t>	zalisované – typ Bulldog </a:t>
            </a:r>
            <a:endParaRPr lang="cs-CZ" altLang="cs-CZ" sz="20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/>
              <a:t>3) Hřebíkové </a:t>
            </a:r>
            <a:r>
              <a:rPr lang="cs-CZ" altLang="cs-CZ" sz="2000" dirty="0" smtClean="0"/>
              <a:t>desky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/>
              <a:t>4) Tvarové součásti z ocelového plechu</a:t>
            </a:r>
          </a:p>
        </p:txBody>
      </p:sp>
    </p:spTree>
    <p:extLst>
      <p:ext uri="{BB962C8B-B14F-4D97-AF65-F5344CB8AC3E}">
        <p14:creationId xmlns:p14="http://schemas.microsoft.com/office/powerpoint/2010/main" val="427603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ovéPole 2"/>
          <p:cNvSpPr txBox="1">
            <a:spLocks noChangeArrowheads="1"/>
          </p:cNvSpPr>
          <p:nvPr/>
        </p:nvSpPr>
        <p:spPr bwMode="auto">
          <a:xfrm>
            <a:off x="1258888" y="2009775"/>
            <a:ext cx="65532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/>
              <a:t>HŘEBÍKY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0402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ovéPole 1"/>
          <p:cNvSpPr txBox="1">
            <a:spLocks noChangeArrowheads="1"/>
          </p:cNvSpPr>
          <p:nvPr/>
        </p:nvSpPr>
        <p:spPr bwMode="auto">
          <a:xfrm>
            <a:off x="4787900" y="4965700"/>
            <a:ext cx="3097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4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STAVEBNÍ HŘEBÍK</a:t>
            </a:r>
          </a:p>
        </p:txBody>
      </p:sp>
      <p:pic>
        <p:nvPicPr>
          <p:cNvPr id="6147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0" y="0"/>
            <a:ext cx="9354144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787900" y="4797425"/>
            <a:ext cx="3744913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cs-CZ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STAVEBNÍ HŘEBÍK</a:t>
            </a:r>
          </a:p>
        </p:txBody>
      </p:sp>
    </p:spTree>
    <p:extLst>
      <p:ext uri="{BB962C8B-B14F-4D97-AF65-F5344CB8AC3E}">
        <p14:creationId xmlns:p14="http://schemas.microsoft.com/office/powerpoint/2010/main" val="26755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6013" y="4724400"/>
            <a:ext cx="4056062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cs-CZ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ŠROUBOVÝ HŘEBÍK</a:t>
            </a:r>
          </a:p>
          <a:p>
            <a:pPr eaLnBrk="1" hangingPunct="1">
              <a:defRPr/>
            </a:pPr>
            <a:endParaRPr lang="cs-CZ" sz="2400" b="1" dirty="0">
              <a:solidFill>
                <a:schemeClr val="bg2">
                  <a:lumMod val="60000"/>
                  <a:lumOff val="40000"/>
                </a:scheme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68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4213" y="5445125"/>
            <a:ext cx="39592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cs-CZ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KONVEXNÍ HŘEBÍK</a:t>
            </a:r>
          </a:p>
        </p:txBody>
      </p:sp>
    </p:spTree>
    <p:extLst>
      <p:ext uri="{BB962C8B-B14F-4D97-AF65-F5344CB8AC3E}">
        <p14:creationId xmlns:p14="http://schemas.microsoft.com/office/powerpoint/2010/main" val="71787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508625" y="4149725"/>
            <a:ext cx="345598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cs-CZ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KOVANÝ HŘEBÍK</a:t>
            </a:r>
          </a:p>
        </p:txBody>
      </p:sp>
    </p:spTree>
    <p:extLst>
      <p:ext uri="{BB962C8B-B14F-4D97-AF65-F5344CB8AC3E}">
        <p14:creationId xmlns:p14="http://schemas.microsoft.com/office/powerpoint/2010/main" val="3476969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ovéPole 2"/>
          <p:cNvSpPr txBox="1">
            <a:spLocks noChangeArrowheads="1"/>
          </p:cNvSpPr>
          <p:nvPr/>
        </p:nvSpPr>
        <p:spPr bwMode="auto">
          <a:xfrm>
            <a:off x="1258888" y="2009775"/>
            <a:ext cx="65532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/>
              <a:t>SVORNÍKY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8836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713" y="0"/>
            <a:ext cx="9229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2275" y="836613"/>
            <a:ext cx="590391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cs-CZ" sz="32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ČÁSTI SVORNÍKU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87713" y="4605338"/>
            <a:ext cx="3240087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cs-CZ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PODLOŽKA</a:t>
            </a:r>
          </a:p>
          <a:p>
            <a:pPr eaLnBrk="1" hangingPunct="1">
              <a:defRPr/>
            </a:pPr>
            <a:r>
              <a:rPr lang="cs-CZ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ČTVERCOVÁ</a:t>
            </a:r>
          </a:p>
          <a:p>
            <a:pPr eaLnBrk="1" hangingPunct="1">
              <a:defRPr/>
            </a:pPr>
            <a:endParaRPr lang="cs-CZ" sz="2400" b="1" dirty="0">
              <a:solidFill>
                <a:schemeClr val="bg2">
                  <a:lumMod val="60000"/>
                  <a:lumOff val="40000"/>
                </a:schemeClr>
              </a:solidFill>
              <a:latin typeface="Arial" charset="0"/>
            </a:endParaRPr>
          </a:p>
        </p:txBody>
      </p:sp>
      <p:sp>
        <p:nvSpPr>
          <p:cNvPr id="5" name="Šipka doleva 4"/>
          <p:cNvSpPr/>
          <p:nvPr/>
        </p:nvSpPr>
        <p:spPr>
          <a:xfrm>
            <a:off x="2711450" y="4710113"/>
            <a:ext cx="504825" cy="231775"/>
          </a:xfrm>
          <a:prstGeom prst="leftArrow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677025" y="2900363"/>
            <a:ext cx="324167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cs-CZ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MATICE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795713" y="3141663"/>
            <a:ext cx="3240087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cs-CZ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DŘÍK</a:t>
            </a:r>
          </a:p>
          <a:p>
            <a:pPr eaLnBrk="1" hangingPunct="1">
              <a:defRPr/>
            </a:pPr>
            <a:endParaRPr lang="cs-CZ" sz="2400" b="1" dirty="0">
              <a:solidFill>
                <a:schemeClr val="bg2">
                  <a:lumMod val="60000"/>
                  <a:lumOff val="40000"/>
                </a:schemeClr>
              </a:solidFill>
              <a:latin typeface="Arial" charset="0"/>
            </a:endParaRPr>
          </a:p>
        </p:txBody>
      </p:sp>
      <p:sp>
        <p:nvSpPr>
          <p:cNvPr id="11" name="Šipka doleva 10"/>
          <p:cNvSpPr/>
          <p:nvPr/>
        </p:nvSpPr>
        <p:spPr>
          <a:xfrm rot="13091799">
            <a:off x="8045450" y="3078163"/>
            <a:ext cx="504825" cy="230187"/>
          </a:xfrm>
          <a:prstGeom prst="leftArrow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25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4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908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679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427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662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40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828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37" y="0"/>
            <a:ext cx="9160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137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316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ovéPole 2"/>
          <p:cNvSpPr txBox="1">
            <a:spLocks noChangeArrowheads="1"/>
          </p:cNvSpPr>
          <p:nvPr/>
        </p:nvSpPr>
        <p:spPr bwMode="auto">
          <a:xfrm>
            <a:off x="6831013" y="1847850"/>
            <a:ext cx="2808287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3200" b="1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SVORNÍK</a:t>
            </a:r>
          </a:p>
        </p:txBody>
      </p:sp>
      <p:sp>
        <p:nvSpPr>
          <p:cNvPr id="6" name="Šipka doleva 5"/>
          <p:cNvSpPr/>
          <p:nvPr/>
        </p:nvSpPr>
        <p:spPr>
          <a:xfrm>
            <a:off x="5219700" y="1787525"/>
            <a:ext cx="1470025" cy="704850"/>
          </a:xfrm>
          <a:prstGeom prst="leftArrow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90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767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ovéPole 2"/>
          <p:cNvSpPr txBox="1">
            <a:spLocks noChangeArrowheads="1"/>
          </p:cNvSpPr>
          <p:nvPr/>
        </p:nvSpPr>
        <p:spPr bwMode="auto">
          <a:xfrm>
            <a:off x="1258888" y="2009775"/>
            <a:ext cx="6553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/>
              <a:t>VRUTY</a:t>
            </a:r>
          </a:p>
        </p:txBody>
      </p:sp>
    </p:spTree>
    <p:extLst>
      <p:ext uri="{BB962C8B-B14F-4D97-AF65-F5344CB8AC3E}">
        <p14:creationId xmlns:p14="http://schemas.microsoft.com/office/powerpoint/2010/main" val="157217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296"/>
            <a:ext cx="9144000" cy="6906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26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09" y="0"/>
            <a:ext cx="914660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979613" y="4292600"/>
            <a:ext cx="2392362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cs-CZ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TURBOŠROUB</a:t>
            </a:r>
          </a:p>
        </p:txBody>
      </p:sp>
    </p:spTree>
    <p:extLst>
      <p:ext uri="{BB962C8B-B14F-4D97-AF65-F5344CB8AC3E}">
        <p14:creationId xmlns:p14="http://schemas.microsoft.com/office/powerpoint/2010/main" val="35982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64163" y="2492375"/>
            <a:ext cx="2921000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cs-CZ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VRUT</a:t>
            </a:r>
          </a:p>
          <a:p>
            <a:pPr eaLnBrk="1" hangingPunct="1">
              <a:defRPr/>
            </a:pPr>
            <a:r>
              <a:rPr lang="cs-CZ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S ŠESTIHRANNOU</a:t>
            </a:r>
          </a:p>
          <a:p>
            <a:pPr eaLnBrk="1" hangingPunct="1">
              <a:defRPr/>
            </a:pPr>
            <a:r>
              <a:rPr lang="cs-CZ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HLAVOU</a:t>
            </a:r>
          </a:p>
        </p:txBody>
      </p:sp>
    </p:spTree>
    <p:extLst>
      <p:ext uri="{BB962C8B-B14F-4D97-AF65-F5344CB8AC3E}">
        <p14:creationId xmlns:p14="http://schemas.microsoft.com/office/powerpoint/2010/main" val="323787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ovéPole 2"/>
          <p:cNvSpPr txBox="1">
            <a:spLocks noChangeArrowheads="1"/>
          </p:cNvSpPr>
          <p:nvPr/>
        </p:nvSpPr>
        <p:spPr bwMode="auto">
          <a:xfrm>
            <a:off x="1258888" y="2009775"/>
            <a:ext cx="6553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/>
              <a:t>KOLÍKY</a:t>
            </a:r>
          </a:p>
        </p:txBody>
      </p:sp>
    </p:spTree>
    <p:extLst>
      <p:ext uri="{BB962C8B-B14F-4D97-AF65-F5344CB8AC3E}">
        <p14:creationId xmlns:p14="http://schemas.microsoft.com/office/powerpoint/2010/main" val="155918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035"/>
            <a:ext cx="9253538" cy="694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ovéPole 4"/>
          <p:cNvSpPr txBox="1">
            <a:spLocks noChangeArrowheads="1"/>
          </p:cNvSpPr>
          <p:nvPr/>
        </p:nvSpPr>
        <p:spPr bwMode="auto">
          <a:xfrm>
            <a:off x="6516688" y="1268413"/>
            <a:ext cx="280828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b="1"/>
              <a:t>OCELOVÝ KOLÍK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b="1">
              <a:solidFill>
                <a:srgbClr val="FF0000"/>
              </a:solidFill>
            </a:endParaRPr>
          </a:p>
        </p:txBody>
      </p:sp>
      <p:sp>
        <p:nvSpPr>
          <p:cNvPr id="6" name="Šipka doleva 5"/>
          <p:cNvSpPr/>
          <p:nvPr/>
        </p:nvSpPr>
        <p:spPr>
          <a:xfrm>
            <a:off x="4787900" y="1435100"/>
            <a:ext cx="1470025" cy="706438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45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ovéPole 2"/>
          <p:cNvSpPr txBox="1">
            <a:spLocks noChangeArrowheads="1"/>
          </p:cNvSpPr>
          <p:nvPr/>
        </p:nvSpPr>
        <p:spPr bwMode="auto">
          <a:xfrm>
            <a:off x="1258888" y="2009775"/>
            <a:ext cx="6553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/>
              <a:t>HMOŽDÍKY</a:t>
            </a:r>
          </a:p>
        </p:txBody>
      </p:sp>
    </p:spTree>
    <p:extLst>
      <p:ext uri="{BB962C8B-B14F-4D97-AF65-F5344CB8AC3E}">
        <p14:creationId xmlns:p14="http://schemas.microsoft.com/office/powerpoint/2010/main" val="365412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227763" y="4221163"/>
            <a:ext cx="1706562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cs-CZ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BULLDOG</a:t>
            </a:r>
          </a:p>
        </p:txBody>
      </p:sp>
    </p:spTree>
    <p:extLst>
      <p:ext uri="{BB962C8B-B14F-4D97-AF65-F5344CB8AC3E}">
        <p14:creationId xmlns:p14="http://schemas.microsoft.com/office/powerpoint/2010/main" val="24665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497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740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ovéPole 1"/>
          <p:cNvSpPr txBox="1">
            <a:spLocks noChangeArrowheads="1"/>
          </p:cNvSpPr>
          <p:nvPr/>
        </p:nvSpPr>
        <p:spPr bwMode="auto">
          <a:xfrm>
            <a:off x="1403350" y="2060575"/>
            <a:ext cx="64087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/>
              <a:t>HŘEBÍKOVÉ DESKY</a:t>
            </a:r>
          </a:p>
        </p:txBody>
      </p:sp>
    </p:spTree>
    <p:extLst>
      <p:ext uri="{BB962C8B-B14F-4D97-AF65-F5344CB8AC3E}">
        <p14:creationId xmlns:p14="http://schemas.microsoft.com/office/powerpoint/2010/main" val="3320282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383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491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745" y="1123680"/>
            <a:ext cx="4194488" cy="559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545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024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ovéPole 1"/>
          <p:cNvSpPr txBox="1">
            <a:spLocks noChangeArrowheads="1"/>
          </p:cNvSpPr>
          <p:nvPr/>
        </p:nvSpPr>
        <p:spPr bwMode="auto">
          <a:xfrm>
            <a:off x="-101398" y="1573213"/>
            <a:ext cx="79914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dirty="0"/>
              <a:t>TVAROVÉ SOUČÁSTI Z OCELOVÉHO PLECHU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400" dirty="0"/>
          </a:p>
        </p:txBody>
      </p:sp>
      <p:sp>
        <p:nvSpPr>
          <p:cNvPr id="36867" name="TextovéPole 2"/>
          <p:cNvSpPr txBox="1">
            <a:spLocks noChangeArrowheads="1"/>
          </p:cNvSpPr>
          <p:nvPr/>
        </p:nvSpPr>
        <p:spPr bwMode="auto">
          <a:xfrm>
            <a:off x="509788" y="2620203"/>
            <a:ext cx="8222087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dirty="0"/>
              <a:t>Umožňují spojení hranolů na </a:t>
            </a:r>
            <a:r>
              <a:rPr lang="cs-CZ" altLang="cs-CZ" sz="2400" dirty="0" err="1" smtClean="0"/>
              <a:t>tupo</a:t>
            </a:r>
            <a:r>
              <a:rPr lang="cs-CZ" altLang="cs-CZ" sz="2400" dirty="0" smtClean="0"/>
              <a:t>. Jsou </a:t>
            </a:r>
            <a:r>
              <a:rPr lang="cs-CZ" altLang="cs-CZ" sz="2400" dirty="0"/>
              <a:t>vyrobeny </a:t>
            </a:r>
            <a:r>
              <a:rPr lang="cs-CZ" altLang="cs-CZ" sz="2400" dirty="0" smtClean="0"/>
              <a:t>              z </a:t>
            </a:r>
            <a:r>
              <a:rPr lang="cs-CZ" altLang="cs-CZ" sz="2400" dirty="0"/>
              <a:t>pozinkovaného plechu nebo z ocelového plechu </a:t>
            </a:r>
            <a:r>
              <a:rPr lang="cs-CZ" altLang="cs-CZ" sz="2400" dirty="0" smtClean="0"/>
              <a:t>                s </a:t>
            </a:r>
            <a:r>
              <a:rPr lang="cs-CZ" altLang="cs-CZ" sz="2400" dirty="0"/>
              <a:t>nerezovou </a:t>
            </a:r>
            <a:r>
              <a:rPr lang="cs-CZ" altLang="cs-CZ" sz="2400" dirty="0" smtClean="0"/>
              <a:t>úpravou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dirty="0"/>
              <a:t>Patří sem: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dirty="0"/>
              <a:t>	- třmeny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dirty="0"/>
              <a:t>	- úhelníkové spojovací prostředky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dirty="0"/>
              <a:t>	- kotevní </a:t>
            </a:r>
            <a:r>
              <a:rPr lang="cs-CZ" altLang="cs-CZ" sz="2400" dirty="0" smtClean="0"/>
              <a:t>patky </a:t>
            </a:r>
            <a:endParaRPr lang="cs-CZ" altLang="cs-CZ" sz="2400" dirty="0"/>
          </a:p>
        </p:txBody>
      </p:sp>
    </p:spTree>
    <p:extLst>
      <p:ext uri="{BB962C8B-B14F-4D97-AF65-F5344CB8AC3E}">
        <p14:creationId xmlns:p14="http://schemas.microsoft.com/office/powerpoint/2010/main" val="380995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ovéPole 1"/>
          <p:cNvSpPr txBox="1">
            <a:spLocks noChangeArrowheads="1"/>
          </p:cNvSpPr>
          <p:nvPr/>
        </p:nvSpPr>
        <p:spPr bwMode="auto">
          <a:xfrm>
            <a:off x="1042988" y="2565400"/>
            <a:ext cx="7058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/>
              <a:t>TŘMENY</a:t>
            </a:r>
          </a:p>
        </p:txBody>
      </p:sp>
    </p:spTree>
    <p:extLst>
      <p:ext uri="{BB962C8B-B14F-4D97-AF65-F5344CB8AC3E}">
        <p14:creationId xmlns:p14="http://schemas.microsoft.com/office/powerpoint/2010/main" val="177361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869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Obrázek 1" descr="P1180156_u Tesly_pohle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586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Obrázek 1" descr="P1180167_u tesly_sedlo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7036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Obrázek 1" descr="P1180172_u Tesly_sedlo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195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Obrázek 1" descr="P1180165_u Tesly_sedlo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508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ovéPole 1"/>
          <p:cNvSpPr txBox="1">
            <a:spLocks noChangeArrowheads="1"/>
          </p:cNvSpPr>
          <p:nvPr/>
        </p:nvSpPr>
        <p:spPr bwMode="auto">
          <a:xfrm>
            <a:off x="1042988" y="2420938"/>
            <a:ext cx="74168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/>
              <a:t>ÚHELNÍKOVÉ SPOJOVACÍ PROSTŘEDKY</a:t>
            </a:r>
          </a:p>
        </p:txBody>
      </p:sp>
    </p:spTree>
    <p:extLst>
      <p:ext uri="{BB962C8B-B14F-4D97-AF65-F5344CB8AC3E}">
        <p14:creationId xmlns:p14="http://schemas.microsoft.com/office/powerpoint/2010/main" val="244167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Zástupný symbol pro obsah 3" descr="P1020539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222875" cy="3916363"/>
          </a:xfrm>
        </p:spPr>
      </p:pic>
      <p:pic>
        <p:nvPicPr>
          <p:cNvPr id="45059" name="Obrázek 4" descr="P1020540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141663"/>
            <a:ext cx="4954587" cy="371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Šipka doleva 1"/>
          <p:cNvSpPr/>
          <p:nvPr/>
        </p:nvSpPr>
        <p:spPr>
          <a:xfrm>
            <a:off x="3059113" y="1916113"/>
            <a:ext cx="1470025" cy="720725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sp>
        <p:nvSpPr>
          <p:cNvPr id="45061" name="TextovéPole 5"/>
          <p:cNvSpPr txBox="1">
            <a:spLocks noChangeArrowheads="1"/>
          </p:cNvSpPr>
          <p:nvPr/>
        </p:nvSpPr>
        <p:spPr bwMode="auto">
          <a:xfrm>
            <a:off x="5003800" y="1916113"/>
            <a:ext cx="280828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b="1">
                <a:solidFill>
                  <a:srgbClr val="FF0000"/>
                </a:solidFill>
              </a:rPr>
              <a:t>ZÁVĚS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28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ovéPole 1"/>
          <p:cNvSpPr txBox="1">
            <a:spLocks noChangeArrowheads="1"/>
          </p:cNvSpPr>
          <p:nvPr/>
        </p:nvSpPr>
        <p:spPr bwMode="auto">
          <a:xfrm>
            <a:off x="1042988" y="2565400"/>
            <a:ext cx="70580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/>
              <a:t>KOTEVNÍ PATKY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9907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0" y="0"/>
            <a:ext cx="914508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881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Obrázek 1" descr="P1180108_Jenišovice_patk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992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Obrázek 1" descr="P1090867_Norsko12_patk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870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Obrázek 1" descr="P1160594_Jeřmanice_patk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739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" b="12743"/>
          <a:stretch>
            <a:fillRect/>
          </a:stretch>
        </p:blipFill>
        <p:spPr bwMode="auto">
          <a:xfrm>
            <a:off x="2408348" y="957932"/>
            <a:ext cx="4404575" cy="5709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053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Nadpis 1"/>
          <p:cNvSpPr>
            <a:spLocks noGrp="1"/>
          </p:cNvSpPr>
          <p:nvPr>
            <p:ph type="title"/>
          </p:nvPr>
        </p:nvSpPr>
        <p:spPr>
          <a:xfrm>
            <a:off x="468313" y="2565400"/>
            <a:ext cx="8229600" cy="1143000"/>
          </a:xfrm>
        </p:spPr>
        <p:txBody>
          <a:bodyPr/>
          <a:lstStyle/>
          <a:p>
            <a:r>
              <a:rPr lang="cs-CZ" altLang="cs-CZ" sz="3200" smtClean="0"/>
              <a:t>OSTATNÍ</a:t>
            </a:r>
          </a:p>
        </p:txBody>
      </p:sp>
    </p:spTree>
    <p:extLst>
      <p:ext uri="{BB962C8B-B14F-4D97-AF65-F5344CB8AC3E}">
        <p14:creationId xmlns:p14="http://schemas.microsoft.com/office/powerpoint/2010/main" val="190156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327" y="898151"/>
            <a:ext cx="4196958" cy="5746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Šipka doleva 2"/>
          <p:cNvSpPr/>
          <p:nvPr/>
        </p:nvSpPr>
        <p:spPr>
          <a:xfrm>
            <a:off x="3921506" y="3039786"/>
            <a:ext cx="1079500" cy="431800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sp>
        <p:nvSpPr>
          <p:cNvPr id="53252" name="TextovéPole 3"/>
          <p:cNvSpPr txBox="1">
            <a:spLocks noChangeArrowheads="1"/>
          </p:cNvSpPr>
          <p:nvPr/>
        </p:nvSpPr>
        <p:spPr bwMode="auto">
          <a:xfrm>
            <a:off x="6572899" y="2940216"/>
            <a:ext cx="294993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FF0000"/>
                </a:solidFill>
              </a:rPr>
              <a:t>PODÉLNÉ </a:t>
            </a:r>
            <a:endParaRPr lang="cs-CZ" altLang="cs-CZ" sz="2400" b="1" dirty="0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 smtClean="0">
                <a:solidFill>
                  <a:srgbClr val="FF0000"/>
                </a:solidFill>
              </a:rPr>
              <a:t>NAPOJENÍ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7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Obrázek 1" descr="103_6729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72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Obrázek 1" descr="103_672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367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Obrázek 1" descr="103_672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34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Alena\SKOLA SJEDNOCENE\DUMY_2013\PODKLADY\spoje dřevo\100_0941_OC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70" y="0"/>
            <a:ext cx="917227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805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Alena\SKOLA SJEDNOCENE\FOTODOKUMENTACE\STK\DŘEVĚNÉ KONSTRUKCE\MOSTY\PŘES INN_RAKOUSKO\100_6958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96" r="-1596"/>
          <a:stretch>
            <a:fillRect/>
          </a:stretch>
        </p:blipFill>
        <p:spPr bwMode="auto">
          <a:xfrm>
            <a:off x="-180304" y="0"/>
            <a:ext cx="9620518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409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Obrázek 1" descr="103_673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052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Obrázek 1" descr="P1160621_cisarsky kame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088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ovéPole 1"/>
          <p:cNvSpPr txBox="1">
            <a:spLocks noChangeArrowheads="1"/>
          </p:cNvSpPr>
          <p:nvPr/>
        </p:nvSpPr>
        <p:spPr bwMode="auto">
          <a:xfrm>
            <a:off x="398083" y="1918438"/>
            <a:ext cx="7416800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cs-CZ" altLang="cs-CZ" sz="1600" dirty="0" smtClean="0"/>
              <a:t>Obrazový materiál: Ing</a:t>
            </a:r>
            <a:r>
              <a:rPr lang="cs-CZ" altLang="cs-CZ" sz="1600" dirty="0"/>
              <a:t>. Alena Kračmarová, CSc</a:t>
            </a:r>
            <a:r>
              <a:rPr lang="cs-CZ" sz="1600" i="1" dirty="0"/>
              <a:t>.</a:t>
            </a:r>
            <a:endParaRPr lang="cs-CZ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 dirty="0"/>
          </a:p>
        </p:txBody>
      </p:sp>
    </p:spTree>
    <p:extLst>
      <p:ext uri="{BB962C8B-B14F-4D97-AF65-F5344CB8AC3E}">
        <p14:creationId xmlns:p14="http://schemas.microsoft.com/office/powerpoint/2010/main" val="272140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2122</TotalTime>
  <Words>113</Words>
  <Application>Microsoft Office PowerPoint</Application>
  <PresentationFormat>Předvádění na obrazovce (4:3)</PresentationFormat>
  <Paragraphs>51</Paragraphs>
  <Slides>58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58</vt:i4>
      </vt:variant>
    </vt:vector>
  </HeadingPairs>
  <TitlesOfParts>
    <vt:vector size="62" baseType="lpstr">
      <vt:lpstr>Arial</vt:lpstr>
      <vt:lpstr>Calibri</vt:lpstr>
      <vt:lpstr>Calibri Light</vt:lpstr>
      <vt:lpstr>Motiv Office</vt:lpstr>
      <vt:lpstr>Projekt Pospolu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OSTATNÍ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NUV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Šnajdrová Lucie</dc:creator>
  <cp:lastModifiedBy>Tereza Hubená</cp:lastModifiedBy>
  <cp:revision>32</cp:revision>
  <dcterms:created xsi:type="dcterms:W3CDTF">2015-03-10T08:41:15Z</dcterms:created>
  <dcterms:modified xsi:type="dcterms:W3CDTF">2015-06-23T06:57:32Z</dcterms:modified>
</cp:coreProperties>
</file>